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</p:sldMasterIdLst>
  <p:notesMasterIdLst>
    <p:notesMasterId r:id="rId69"/>
  </p:notesMasterIdLst>
  <p:sldIdLst>
    <p:sldId id="256" r:id="rId2"/>
    <p:sldId id="303" r:id="rId3"/>
    <p:sldId id="337" r:id="rId4"/>
    <p:sldId id="304" r:id="rId5"/>
    <p:sldId id="334" r:id="rId6"/>
    <p:sldId id="306" r:id="rId7"/>
    <p:sldId id="335" r:id="rId8"/>
    <p:sldId id="258" r:id="rId9"/>
    <p:sldId id="336" r:id="rId10"/>
    <p:sldId id="308" r:id="rId11"/>
    <p:sldId id="309" r:id="rId12"/>
    <p:sldId id="333" r:id="rId13"/>
    <p:sldId id="259" r:id="rId14"/>
    <p:sldId id="321" r:id="rId15"/>
    <p:sldId id="261" r:id="rId16"/>
    <p:sldId id="262" r:id="rId17"/>
    <p:sldId id="263" r:id="rId18"/>
    <p:sldId id="264" r:id="rId19"/>
    <p:sldId id="312" r:id="rId20"/>
    <p:sldId id="265" r:id="rId21"/>
    <p:sldId id="311" r:id="rId22"/>
    <p:sldId id="266" r:id="rId23"/>
    <p:sldId id="268" r:id="rId24"/>
    <p:sldId id="269" r:id="rId25"/>
    <p:sldId id="314" r:id="rId26"/>
    <p:sldId id="313" r:id="rId27"/>
    <p:sldId id="315" r:id="rId28"/>
    <p:sldId id="270" r:id="rId29"/>
    <p:sldId id="272" r:id="rId30"/>
    <p:sldId id="339" r:id="rId31"/>
    <p:sldId id="271" r:id="rId32"/>
    <p:sldId id="274" r:id="rId33"/>
    <p:sldId id="273" r:id="rId34"/>
    <p:sldId id="275" r:id="rId35"/>
    <p:sldId id="277" r:id="rId36"/>
    <p:sldId id="279" r:id="rId37"/>
    <p:sldId id="317" r:id="rId38"/>
    <p:sldId id="280" r:id="rId39"/>
    <p:sldId id="281" r:id="rId40"/>
    <p:sldId id="278" r:id="rId41"/>
    <p:sldId id="282" r:id="rId42"/>
    <p:sldId id="283" r:id="rId43"/>
    <p:sldId id="284" r:id="rId44"/>
    <p:sldId id="285" r:id="rId45"/>
    <p:sldId id="286" r:id="rId46"/>
    <p:sldId id="318" r:id="rId47"/>
    <p:sldId id="288" r:id="rId48"/>
    <p:sldId id="299" r:id="rId49"/>
    <p:sldId id="287" r:id="rId50"/>
    <p:sldId id="289" r:id="rId51"/>
    <p:sldId id="290" r:id="rId52"/>
    <p:sldId id="291" r:id="rId53"/>
    <p:sldId id="292" r:id="rId54"/>
    <p:sldId id="293" r:id="rId55"/>
    <p:sldId id="294" r:id="rId56"/>
    <p:sldId id="325" r:id="rId57"/>
    <p:sldId id="326" r:id="rId58"/>
    <p:sldId id="327" r:id="rId59"/>
    <p:sldId id="328" r:id="rId60"/>
    <p:sldId id="329" r:id="rId61"/>
    <p:sldId id="330" r:id="rId62"/>
    <p:sldId id="322" r:id="rId63"/>
    <p:sldId id="323" r:id="rId64"/>
    <p:sldId id="324" r:id="rId65"/>
    <p:sldId id="331" r:id="rId66"/>
    <p:sldId id="332" r:id="rId67"/>
    <p:sldId id="34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g01@gmail.com" userId="248b492faddd9e01" providerId="LiveId" clId="{6E1F7FA5-1FCE-4513-AF48-01323B2EA4A0}"/>
    <pc:docChg chg="custSel modSld">
      <pc:chgData name="surag01@gmail.com" userId="248b492faddd9e01" providerId="LiveId" clId="{6E1F7FA5-1FCE-4513-AF48-01323B2EA4A0}" dt="2021-04-29T08:17:43.525" v="56" actId="121"/>
      <pc:docMkLst>
        <pc:docMk/>
      </pc:docMkLst>
      <pc:sldChg chg="modSp mod">
        <pc:chgData name="surag01@gmail.com" userId="248b492faddd9e01" providerId="LiveId" clId="{6E1F7FA5-1FCE-4513-AF48-01323B2EA4A0}" dt="2021-04-29T08:17:43.525" v="56" actId="121"/>
        <pc:sldMkLst>
          <pc:docMk/>
          <pc:sldMk cId="4144843685" sldId="256"/>
        </pc:sldMkLst>
        <pc:spChg chg="mod">
          <ac:chgData name="surag01@gmail.com" userId="248b492faddd9e01" providerId="LiveId" clId="{6E1F7FA5-1FCE-4513-AF48-01323B2EA4A0}" dt="2021-04-29T08:17:43.525" v="56" actId="121"/>
          <ac:spMkLst>
            <pc:docMk/>
            <pc:sldMk cId="4144843685" sldId="256"/>
            <ac:spMk id="3" creationId="{221D4942-A02C-1148-95CF-ABF20BF390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62C2-F835-49CC-AD3E-204E1C98731D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2E4AB-0874-40C0-85E6-58AD2DF4CA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50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06FF1-8DE8-B9BF-06E9-E5823F246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5AF68C-9C9D-E96B-222A-E2686E3F9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82D550-8AAF-C8A0-A187-01D9AAE3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0A3F7-4DFD-43B4-8138-1124E7A4F74B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408C09-0AF7-4921-86C4-4ABB5ACF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65D0E3-1688-1308-B27B-A851F9B0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2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4E62D-D2C8-898C-0FEF-CDC50487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954F90-BA66-9DEC-4007-0F791125E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258AA4-90AD-D9BC-B156-0DC041FC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D7E9-DFB1-40DE-9229-F6D9CA73273E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F489F9-007B-2407-4644-2CE09595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E92BEA-274F-F04D-2EDF-51D1E1D5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98E41E-93D4-9B46-CF0D-461D6BA93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C4AB8FE-0BA5-BCA5-7208-0230680BE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FA47F-0021-78EC-9F1D-AF2D426F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19F7-55D7-4141-855E-493DB11B0C6D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478F61-294A-6EE8-8D43-69583DEE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BC510B-FAE1-6AFA-5E1A-978C068F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4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3FA82-C548-D9C9-DC3A-1ED40B48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63E771-2457-3EA3-A8BC-09B74F11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BAC088-D350-EDEC-B6A2-0AA89566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D38-C7FA-4715-9DD9-66D1207A9245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EB9785-A0D1-BD57-80DB-4D928B1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678AF1-D239-3135-991F-D2B50AD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16F9DC-378E-CF38-9588-D1F6BBD9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A24D84-4EFF-2448-515A-519CC0566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C09421-A659-41E5-2DDC-799A83D5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02A0-37EE-42DA-8D79-4C838E87AD66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5BD14E-D2AC-BBD2-66CC-F8231295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298AAB-B3EF-43A8-179D-ED5DB39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1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D8EB4-1422-C0C5-6988-BC0D10E9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DD129-7528-76C0-329D-C3F6C43FB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05140C-F67F-284B-B586-820B7A666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84D1CE-6E0C-5AA0-6D05-465B45B6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FF5E-C015-443F-A8AD-C6D3A1B7FFEA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C5A0CC-78C0-852A-630B-07C29FC1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236BBD-4CF9-0CB9-9933-6F731672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9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D1244-A656-5B6A-ED79-15FB66F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9A92DA-77BF-42AA-64DF-0F66C7F0F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CFBAB71-DE64-02B7-24DE-85ACAEBA8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060DF6C-E2EE-1ACC-21C4-98CEC41B7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F29E91A-D1A2-2721-B41B-F34873219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CA4DEB-939D-7B85-ED2A-8441C689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D2C-701B-4FF6-8506-95ABE3755F25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83AEDA0-A241-1795-6764-CC35C91B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408696D-8C78-440B-0133-E1F49B4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6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47D56-05CC-C12C-91BC-24006917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82543-512D-E340-6C7F-3A8A054B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8FC6-A2CC-455F-BDA2-AC9DF93476ED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A8428B-6966-1218-8A6A-B7D4899C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902DE8-955B-130C-D4C9-C20C2D85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5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BA5250-C3D7-FC6F-7B79-A81C8748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6321-CD22-44BF-BEDA-EEED6F746784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7BF5A2-173F-C5B7-89F9-D4CE90BA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C05B2E-075A-2948-B3F5-98D15A5A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DCFE8B-3378-65E2-6671-62B19D7A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74C8E-F679-DEC7-9D7D-C020E9EA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D9EF5CB-A4F2-CDC3-65F4-96D896BB6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095EEA-C07A-FA36-BEDF-78C5A137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C28C9-CBFA-45AA-9819-5265507C8E8D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C77F64-33F7-B4EE-0AD5-7A028E99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FF9B39-8BD2-E477-C713-473FDD5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1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08941-8957-51A7-15DF-EDCF1DBC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DD7363-A1D1-1677-52AC-6DD2CEA7C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1F21CF-A2F1-CC98-9287-A25CF82AA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B7ABD9-38A1-CB49-E05E-E1055F6B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33F5E-EF04-4E49-B8D1-1C2DD2042CA7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E37348-4148-8BE4-31B9-BF32587F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F0A1A08-2DAA-95AD-FDA7-CE55CDE7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5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241B1C4-AA0E-5011-3986-C7A19BE3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6C73F1-AD39-A116-90BA-AC42C6FAE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DC7B2C-91A2-D1A0-8347-D891F8CEE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C201E-BAC7-4F18-8EB3-E11003B5EA8A}" type="datetime1">
              <a:rPr lang="en-US" smtClean="0"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1DCC19-17E3-55B6-2871-8B6A9F8D2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KRIPA KRISHNAN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FF8915-DF15-052F-6E2B-E0AF8A15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3E0D738-86E7-F34C-9A55-4E9F4493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923" y="1096651"/>
            <a:ext cx="3501860" cy="5418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73EDA-EB0E-8D47-9D5E-089B12A5F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70179"/>
            <a:ext cx="7366564" cy="312442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11500" dirty="0">
                <a:latin typeface="+mn-lt"/>
              </a:rPr>
              <a:t>SKELETAL</a:t>
            </a:r>
            <a:br>
              <a:rPr lang="en-IN" sz="11500" dirty="0">
                <a:latin typeface="+mn-lt"/>
              </a:rPr>
            </a:br>
            <a:r>
              <a:rPr lang="en-IN" sz="11500" dirty="0">
                <a:latin typeface="+mn-lt"/>
              </a:rPr>
              <a:t>SYSTEM</a:t>
            </a:r>
            <a:endParaRPr lang="en-US" sz="1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84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A57A-68DA-2C4A-A7F4-E3C4FD2B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TrabEculae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AE5010B-4083-9142-BA13-5368BF395E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88152" y="1040190"/>
            <a:ext cx="5940200" cy="500461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0DBA4EF-A62B-8F42-B192-AFB84C7A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705" y="1718395"/>
            <a:ext cx="4754880" cy="3977640"/>
          </a:xfrm>
        </p:spPr>
        <p:txBody>
          <a:bodyPr/>
          <a:lstStyle/>
          <a:p>
            <a:r>
              <a:rPr lang="en-IN"/>
              <a:t>Cells arranged  in a mesh network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15F03E10-D75E-B94D-808D-6DBF6C0EE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96" y="1591233"/>
            <a:ext cx="12002407" cy="3675534"/>
          </a:xfrm>
        </p:spPr>
      </p:pic>
    </p:spTree>
    <p:extLst>
      <p:ext uri="{BB962C8B-B14F-4D97-AF65-F5344CB8AC3E}">
        <p14:creationId xmlns:p14="http://schemas.microsoft.com/office/powerpoint/2010/main" val="381141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06CB0C-E9D8-45C7-132E-FA8C34C62286}"/>
              </a:ext>
            </a:extLst>
          </p:cNvPr>
          <p:cNvSpPr txBox="1"/>
          <p:nvPr/>
        </p:nvSpPr>
        <p:spPr>
          <a:xfrm>
            <a:off x="1770484" y="1041166"/>
            <a:ext cx="6097554" cy="381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CLASSIFICATION OF BONES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Long bones</a:t>
            </a:r>
          </a:p>
          <a:p>
            <a:pPr>
              <a:lnSpc>
                <a:spcPct val="15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 Short bones</a:t>
            </a:r>
          </a:p>
          <a:p>
            <a:pPr>
              <a:lnSpc>
                <a:spcPct val="150000"/>
              </a:lnSpc>
            </a:pPr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Flat bones</a:t>
            </a:r>
          </a:p>
          <a:p>
            <a:pPr>
              <a:lnSpc>
                <a:spcPct val="150000"/>
              </a:lnSpc>
            </a:pPr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4. Irregular bones</a:t>
            </a:r>
          </a:p>
          <a:p>
            <a:pPr>
              <a:lnSpc>
                <a:spcPct val="15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5. Sesamoid bones</a:t>
            </a:r>
          </a:p>
        </p:txBody>
      </p:sp>
    </p:spTree>
    <p:extLst>
      <p:ext uri="{BB962C8B-B14F-4D97-AF65-F5344CB8AC3E}">
        <p14:creationId xmlns:p14="http://schemas.microsoft.com/office/powerpoint/2010/main" val="418987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F005BC-05CB-BB40-9AB4-C980F972E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0038" y="3633893"/>
            <a:ext cx="4754880" cy="3977640"/>
          </a:xfrm>
        </p:spPr>
        <p:txBody>
          <a:bodyPr/>
          <a:lstStyle/>
          <a:p>
            <a:pPr marL="0" indent="0">
              <a:buNone/>
            </a:pPr>
            <a:r>
              <a:rPr lang="en-IN" sz="2800" b="1" u="sng"/>
              <a:t>Long bones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/>
              <a:t>Tubular in shape</a:t>
            </a:r>
          </a:p>
          <a:p>
            <a:r>
              <a:rPr lang="en-IN"/>
              <a:t>Eg:- Humerus</a:t>
            </a:r>
          </a:p>
          <a:p>
            <a:pPr marL="0" indent="0">
              <a:buNone/>
            </a:pPr>
            <a:r>
              <a:rPr lang="en-IN"/>
              <a:t>            Femur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A3C0F1E-E352-0149-8EBF-AEAA47482F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6865" y="1825625"/>
            <a:ext cx="3992269" cy="4351338"/>
          </a:xfr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F5580CCD-F6AF-DB42-BEDD-B7CB17D3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4" y="1028624"/>
            <a:ext cx="9295665" cy="18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DD24F127-FD3E-4C49-9254-0220162B1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542" y="-39690"/>
            <a:ext cx="4598458" cy="6897689"/>
          </a:xfrm>
        </p:spPr>
      </p:pic>
    </p:spTree>
    <p:extLst>
      <p:ext uri="{BB962C8B-B14F-4D97-AF65-F5344CB8AC3E}">
        <p14:creationId xmlns:p14="http://schemas.microsoft.com/office/powerpoint/2010/main" val="369007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1E86-0FFB-B048-887F-3DA186E9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1987" y="2486995"/>
            <a:ext cx="4754880" cy="4938486"/>
          </a:xfrm>
        </p:spPr>
        <p:txBody>
          <a:bodyPr>
            <a:normAutofit/>
          </a:bodyPr>
          <a:lstStyle/>
          <a:p>
            <a:endParaRPr lang="en-IN" sz="2800" u="sng"/>
          </a:p>
          <a:p>
            <a:endParaRPr lang="en-IN" sz="2800" u="sng"/>
          </a:p>
          <a:p>
            <a:pPr marL="0" indent="0">
              <a:buNone/>
            </a:pPr>
            <a:r>
              <a:rPr lang="en-IN" sz="2800" b="1" u="sng"/>
              <a:t>Short bone</a:t>
            </a:r>
          </a:p>
          <a:p>
            <a:pPr marL="0" indent="0">
              <a:buNone/>
            </a:pPr>
            <a:endParaRPr lang="en-IN" sz="2800" b="1"/>
          </a:p>
          <a:p>
            <a:r>
              <a:rPr lang="en-IN" sz="2800"/>
              <a:t>Cuboidal in shape.</a:t>
            </a:r>
          </a:p>
          <a:p>
            <a:r>
              <a:rPr lang="en-IN" sz="2800"/>
              <a:t>Eg:- Wrist</a:t>
            </a:r>
          </a:p>
          <a:p>
            <a:pPr marL="0" indent="0">
              <a:buNone/>
            </a:pPr>
            <a:r>
              <a:rPr lang="en-IN" sz="2800"/>
              <a:t>           Ankle</a:t>
            </a:r>
            <a:endParaRPr lang="en-US" sz="2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9D2210E-C7E7-1C48-B1F7-2DCBA9B6A8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6200" y="1835127"/>
            <a:ext cx="4754562" cy="4509530"/>
          </a:xfr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9D5A7D28-CDDE-5F43-AFE5-6E967708B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77"/>
          <a:stretch/>
        </p:blipFill>
        <p:spPr>
          <a:xfrm>
            <a:off x="0" y="513343"/>
            <a:ext cx="12342219" cy="13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7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8E8D0-6761-2C47-B4A1-59B3A3BBC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9662" y="3543904"/>
            <a:ext cx="4754880" cy="4938486"/>
          </a:xfrm>
        </p:spPr>
        <p:txBody>
          <a:bodyPr/>
          <a:lstStyle/>
          <a:p>
            <a:endParaRPr lang="en-IN"/>
          </a:p>
          <a:p>
            <a:endParaRPr lang="en-IN"/>
          </a:p>
          <a:p>
            <a:r>
              <a:rPr lang="en-IN" sz="2800" b="1" u="sng"/>
              <a:t>Flat bone</a:t>
            </a:r>
          </a:p>
          <a:p>
            <a:r>
              <a:rPr lang="en-IN" sz="2800"/>
              <a:t>Flat bone plates</a:t>
            </a:r>
          </a:p>
          <a:p>
            <a:r>
              <a:rPr lang="en-IN" sz="2800"/>
              <a:t>Eg:- Skull</a:t>
            </a:r>
          </a:p>
          <a:p>
            <a:r>
              <a:rPr lang="en-IN" sz="2800"/>
              <a:t> </a:t>
            </a:r>
            <a:endParaRPr lang="en-US" sz="2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AFFB7B76-2E2B-6C4D-85B5-4776DE6FF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3472"/>
            <a:ext cx="5181600" cy="4155643"/>
          </a:xfr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FB266064-59C5-3844-A814-8095D0C3F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41"/>
          <a:stretch/>
        </p:blipFill>
        <p:spPr>
          <a:xfrm>
            <a:off x="0" y="415686"/>
            <a:ext cx="12224798" cy="16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9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3C6421-E2AF-AA43-A541-1776E6398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3670180"/>
            <a:ext cx="4754880" cy="3977640"/>
          </a:xfrm>
        </p:spPr>
        <p:txBody>
          <a:bodyPr/>
          <a:lstStyle/>
          <a:p>
            <a:r>
              <a:rPr lang="en-IN" sz="2800" b="1" u="sng">
                <a:latin typeface="Arial" panose="020B0604020202020204" pitchFamily="34" charset="0"/>
                <a:cs typeface="Arial" panose="020B0604020202020204" pitchFamily="34" charset="0"/>
              </a:rPr>
              <a:t>Irregular bones</a:t>
            </a:r>
          </a:p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Of various shape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Eg:- Bones of face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0FA4CFAC-476C-4D4D-85AF-27EE743ADA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7275" y="1645564"/>
            <a:ext cx="3960859" cy="5192486"/>
          </a:xfr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60AAACE2-5837-D141-93CE-3A1A460F2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19"/>
          <a:stretch/>
        </p:blipFill>
        <p:spPr>
          <a:xfrm>
            <a:off x="230539" y="1096569"/>
            <a:ext cx="11730922" cy="10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FA04B0-38BA-CA4E-8A54-67C7FCF4B6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800" b="1" u="sng"/>
              <a:t>Sesamoid bone</a:t>
            </a:r>
          </a:p>
          <a:p>
            <a:pPr marL="0" indent="0">
              <a:buNone/>
            </a:pPr>
            <a:endParaRPr lang="en-IN" sz="2800" b="1" u="sng"/>
          </a:p>
          <a:p>
            <a:r>
              <a:rPr lang="en-IN" sz="2800"/>
              <a:t>Round / oval in shape</a:t>
            </a:r>
          </a:p>
          <a:p>
            <a:r>
              <a:rPr lang="en-IN" sz="2800"/>
              <a:t>Eg:- Small bones develop in tendon.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xmlns="" id="{4D61D662-4DDD-6742-A541-CB3D6B4A65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53187" y="2301081"/>
            <a:ext cx="4619625" cy="3400425"/>
          </a:xfr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33EEC90E-BE20-0B4C-9904-71F0E1CAA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86"/>
          <a:stretch/>
        </p:blipFill>
        <p:spPr>
          <a:xfrm>
            <a:off x="389501" y="467648"/>
            <a:ext cx="11412998" cy="139502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3108388-BBC6-C84F-9ED1-B8F6D70BD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349"/>
            <a:ext cx="5505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9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4C01F35-5E8C-7941-B3D0-03FA3802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048" y="1644951"/>
            <a:ext cx="10788404" cy="324258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BFE96C-828C-FC4C-92F1-0D4E9637EBA3}"/>
              </a:ext>
            </a:extLst>
          </p:cNvPr>
          <p:cNvSpPr/>
          <p:nvPr/>
        </p:nvSpPr>
        <p:spPr>
          <a:xfrm>
            <a:off x="8986760" y="3907818"/>
            <a:ext cx="2588383" cy="9797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126 Bones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802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E7D6902E-3D0C-0E43-BF9F-5C47D9B10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1" t="3277" r="17328" b="9387"/>
          <a:stretch/>
        </p:blipFill>
        <p:spPr>
          <a:xfrm>
            <a:off x="749905" y="544286"/>
            <a:ext cx="11120006" cy="5321903"/>
          </a:xfrm>
        </p:spPr>
      </p:pic>
    </p:spTree>
    <p:extLst>
      <p:ext uri="{BB962C8B-B14F-4D97-AF65-F5344CB8AC3E}">
        <p14:creationId xmlns:p14="http://schemas.microsoft.com/office/powerpoint/2010/main" val="159958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D52F80-379C-AC4C-8512-CBABB97F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64" y="2016313"/>
            <a:ext cx="10058400" cy="1618305"/>
          </a:xfrm>
        </p:spPr>
        <p:txBody>
          <a:bodyPr>
            <a:normAutofit/>
          </a:bodyPr>
          <a:lstStyle/>
          <a:p>
            <a:r>
              <a:rPr lang="en-IN" sz="6000" b="1">
                <a:solidFill>
                  <a:schemeClr val="accent3"/>
                </a:solidFill>
              </a:rPr>
              <a:t>AXIAL SYSTEM</a:t>
            </a:r>
            <a:endParaRPr lang="en-US" sz="6000" b="1">
              <a:solidFill>
                <a:schemeClr val="accent3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FDA9390-0B9F-B64F-908C-F703ADDC8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7429" y="799816"/>
            <a:ext cx="2527092" cy="5669605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9DC13DAE-BB88-EB4F-8F44-F9BAF8E3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29" y="1050754"/>
            <a:ext cx="258070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6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C7ABF7D-4957-084D-BB99-85B82253AA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098" b="50414"/>
          <a:stretch/>
        </p:blipFill>
        <p:spPr>
          <a:xfrm>
            <a:off x="483809" y="813820"/>
            <a:ext cx="9744808" cy="5036835"/>
          </a:xfrm>
        </p:spPr>
      </p:pic>
    </p:spTree>
    <p:extLst>
      <p:ext uri="{BB962C8B-B14F-4D97-AF65-F5344CB8AC3E}">
        <p14:creationId xmlns:p14="http://schemas.microsoft.com/office/powerpoint/2010/main" val="70116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6E35F0-F90D-4F42-94AD-28CE3844E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979714"/>
            <a:ext cx="4754880" cy="5055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/>
              <a:t>    </a:t>
            </a:r>
            <a:r>
              <a:rPr lang="en-IN" sz="3200" b="1" u="sng">
                <a:solidFill>
                  <a:schemeClr val="accent2"/>
                </a:solidFill>
              </a:rPr>
              <a:t>SKULL</a:t>
            </a:r>
            <a:r>
              <a:rPr lang="en-IN"/>
              <a:t> </a:t>
            </a:r>
          </a:p>
          <a:p>
            <a:pPr marL="0" indent="0">
              <a:buNone/>
            </a:pPr>
            <a:r>
              <a:rPr lang="en-IN"/>
              <a:t>Many bones of the head collectively form the skull.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9E58118-B810-0A4D-8A93-F39626A6E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757" y="1376438"/>
            <a:ext cx="4754880" cy="3291840"/>
          </a:xfrm>
        </p:spPr>
        <p:txBody>
          <a:bodyPr>
            <a:normAutofit/>
          </a:bodyPr>
          <a:lstStyle/>
          <a:p>
            <a:r>
              <a:rPr lang="en-IN"/>
              <a:t>Most of these are interconnected by </a:t>
            </a:r>
            <a:r>
              <a:rPr lang="en-IN" b="1">
                <a:solidFill>
                  <a:schemeClr val="accent2">
                    <a:lumMod val="60000"/>
                    <a:lumOff val="40000"/>
                  </a:schemeClr>
                </a:solidFill>
              </a:rPr>
              <a:t>sutures</a:t>
            </a:r>
            <a:r>
              <a:rPr lang="en-IN"/>
              <a:t> which are immovable fibrous joint.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F7647010-387F-BC4D-805D-B6E78730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74" y="2536028"/>
            <a:ext cx="4080308" cy="33951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449BD2A6-9169-A84C-9A4A-F0F18373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576063"/>
            <a:ext cx="3741350" cy="3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7D433-9A52-1B41-8235-A1E7C26D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98286"/>
            <a:ext cx="10058400" cy="5373914"/>
          </a:xfrm>
        </p:spPr>
        <p:txBody>
          <a:bodyPr/>
          <a:lstStyle/>
          <a:p>
            <a:r>
              <a:rPr lang="en-IN" sz="2800" b="1" u="sng"/>
              <a:t>Bones of skull</a:t>
            </a:r>
          </a:p>
          <a:p>
            <a:pPr marL="0" indent="0">
              <a:buNone/>
            </a:pPr>
            <a:endParaRPr lang="en-IN" sz="2800" b="1" u="sng"/>
          </a:p>
          <a:p>
            <a:pPr marL="457200" indent="-457200">
              <a:buAutoNum type="arabicPeriod"/>
            </a:pPr>
            <a:r>
              <a:rPr lang="en-IN"/>
              <a:t>Frontal</a:t>
            </a:r>
          </a:p>
          <a:p>
            <a:pPr marL="457200" indent="-457200">
              <a:buAutoNum type="arabicPeriod"/>
            </a:pPr>
            <a:r>
              <a:rPr lang="en-IN"/>
              <a:t>Parietal</a:t>
            </a:r>
          </a:p>
          <a:p>
            <a:pPr marL="457200" indent="-457200">
              <a:buAutoNum type="arabicPeriod"/>
            </a:pPr>
            <a:r>
              <a:rPr lang="en-IN"/>
              <a:t>Occipital</a:t>
            </a:r>
          </a:p>
          <a:p>
            <a:pPr marL="457200" indent="-457200">
              <a:buAutoNum type="arabicPeriod"/>
            </a:pPr>
            <a:r>
              <a:rPr lang="en-IN"/>
              <a:t>Temporal</a:t>
            </a:r>
          </a:p>
          <a:p>
            <a:pPr marL="457200" indent="-457200">
              <a:buAutoNum type="arabicPeriod"/>
            </a:pPr>
            <a:r>
              <a:rPr lang="en-IN"/>
              <a:t>Sphenoid</a:t>
            </a:r>
          </a:p>
          <a:p>
            <a:pPr marL="457200" indent="-457200">
              <a:buAutoNum type="arabicPeriod"/>
            </a:pPr>
            <a:r>
              <a:rPr lang="en-IN"/>
              <a:t>Ethmoid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EE229F3-50FB-9F46-A1BA-AB081770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0" y="532191"/>
            <a:ext cx="679693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0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D74EA5-A4F8-CB41-BEB3-2D185E0F2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882952"/>
            <a:ext cx="10058400" cy="5289248"/>
          </a:xfrm>
        </p:spPr>
        <p:txBody>
          <a:bodyPr>
            <a:normAutofit/>
          </a:bodyPr>
          <a:lstStyle/>
          <a:p>
            <a:r>
              <a:rPr lang="en-IN" sz="2800" b="1" u="sng"/>
              <a:t>Sutures of skull</a:t>
            </a:r>
          </a:p>
          <a:p>
            <a:pPr marL="0" indent="0">
              <a:buNone/>
            </a:pPr>
            <a:endParaRPr lang="en-IN" sz="2800" u="sng"/>
          </a:p>
          <a:p>
            <a:pPr marL="514350" indent="-514350">
              <a:buAutoNum type="arabicPeriod"/>
            </a:pPr>
            <a:r>
              <a:rPr lang="en-IN" sz="2800" u="sng"/>
              <a:t>Coronal suture</a:t>
            </a:r>
          </a:p>
          <a:p>
            <a:pPr marL="514350" indent="-514350">
              <a:buAutoNum type="arabicPeriod"/>
            </a:pPr>
            <a:r>
              <a:rPr lang="en-IN" sz="2800" u="sng"/>
              <a:t>Sagittal suture</a:t>
            </a:r>
          </a:p>
          <a:p>
            <a:pPr marL="514350" indent="-514350">
              <a:buAutoNum type="arabicPeriod"/>
            </a:pPr>
            <a:r>
              <a:rPr lang="en-IN" sz="2800" u="sng"/>
              <a:t>Lambdoid suture</a:t>
            </a:r>
            <a:endParaRPr lang="en-US" sz="2800" u="sn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3A04743-D7C5-B742-910F-EE687B78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300" y="685800"/>
            <a:ext cx="7075938" cy="50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42CA3D92-1DA6-7747-94B0-2D6DBE563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20" y="813177"/>
            <a:ext cx="4143375" cy="36671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FA4F891-610F-084E-87A0-0E304CC5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21" y="526142"/>
            <a:ext cx="617511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0489315-279C-3E48-9E5E-B2F0864B0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89" y="229811"/>
            <a:ext cx="10918315" cy="18305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C5A52380-F3BF-F146-95F9-9392F635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238" y="2255298"/>
            <a:ext cx="6990147" cy="43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0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6E18FDE-8245-2E4C-B2FA-C8DD25793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192" y="1670428"/>
            <a:ext cx="5067300" cy="19526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7FA7032-D3AC-8E48-A2CF-1A06CEA8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42" y="1009801"/>
            <a:ext cx="5416117" cy="4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A3BCB6-94F5-D54B-998C-787B435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Vertebral column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4CE150-4FF8-B248-9A70-5E4347FAF2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Cervical – 7</a:t>
            </a:r>
          </a:p>
          <a:p>
            <a:r>
              <a:rPr lang="en-IN"/>
              <a:t>Thoracic – 12</a:t>
            </a:r>
          </a:p>
          <a:p>
            <a:r>
              <a:rPr lang="en-IN"/>
              <a:t>Lumbar – 5</a:t>
            </a:r>
          </a:p>
          <a:p>
            <a:r>
              <a:rPr lang="en-IN"/>
              <a:t>Sacrum – 5 fused</a:t>
            </a:r>
          </a:p>
          <a:p>
            <a:r>
              <a:rPr lang="en-IN"/>
              <a:t>Coccyx – 4 fused</a:t>
            </a:r>
          </a:p>
          <a:p>
            <a:pPr marL="0" indent="0">
              <a:buNone/>
            </a:pPr>
            <a:r>
              <a:rPr lang="en-IN"/>
              <a:t> </a:t>
            </a: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Total number of </a:t>
            </a:r>
            <a:r>
              <a:rPr lang="en-IN" b="1">
                <a:solidFill>
                  <a:schemeClr val="accent6">
                    <a:lumMod val="75000"/>
                  </a:schemeClr>
                </a:solidFill>
              </a:rPr>
              <a:t>verterae</a:t>
            </a:r>
            <a:r>
              <a:rPr lang="en-IN" b="1">
                <a:solidFill>
                  <a:schemeClr val="accent3">
                    <a:lumMod val="50000"/>
                  </a:schemeClr>
                </a:solidFill>
              </a:rPr>
              <a:t> – 33</a:t>
            </a:r>
          </a:p>
          <a:p>
            <a:pPr marL="0" indent="0">
              <a:buNone/>
            </a:pPr>
            <a:endParaRPr lang="en-IN" b="1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b="1">
                <a:solidFill>
                  <a:srgbClr val="7030A0"/>
                </a:solidFill>
              </a:rPr>
              <a:t>Vertibra : singular</a:t>
            </a:r>
          </a:p>
          <a:p>
            <a:pPr marL="0" indent="0">
              <a:buNone/>
            </a:pPr>
            <a:r>
              <a:rPr lang="en-IN" b="1">
                <a:solidFill>
                  <a:srgbClr val="7030A0"/>
                </a:solidFill>
              </a:rPr>
              <a:t>Vertibrae : plural </a:t>
            </a:r>
            <a:endParaRPr lang="en-US" b="1">
              <a:solidFill>
                <a:srgbClr val="7030A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2E7FA09A-1E51-7D4A-8566-E24DB8D37D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982" y="810871"/>
            <a:ext cx="4098170" cy="5805224"/>
          </a:xfrm>
        </p:spPr>
      </p:pic>
    </p:spTree>
    <p:extLst>
      <p:ext uri="{BB962C8B-B14F-4D97-AF65-F5344CB8AC3E}">
        <p14:creationId xmlns:p14="http://schemas.microsoft.com/office/powerpoint/2010/main" val="1868714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100A44-BB83-BD4F-A6A0-6DA4B9844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9333" y="592667"/>
            <a:ext cx="5655395" cy="5442373"/>
          </a:xfrm>
        </p:spPr>
        <p:txBody>
          <a:bodyPr>
            <a:normAutofit/>
          </a:bodyPr>
          <a:lstStyle/>
          <a:p>
            <a:r>
              <a:rPr lang="en-IN" sz="2800" b="1"/>
              <a:t>Names Of  Vertebrae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5B4472D-616B-DE47-B41F-6BCA4EED94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573412" y="320448"/>
            <a:ext cx="7306834" cy="6217104"/>
          </a:xfrm>
        </p:spPr>
      </p:pic>
    </p:spTree>
    <p:extLst>
      <p:ext uri="{BB962C8B-B14F-4D97-AF65-F5344CB8AC3E}">
        <p14:creationId xmlns:p14="http://schemas.microsoft.com/office/powerpoint/2010/main" val="73046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7BD623-B100-450D-A694-CC4695652A23}"/>
              </a:ext>
            </a:extLst>
          </p:cNvPr>
          <p:cNvSpPr txBox="1"/>
          <p:nvPr/>
        </p:nvSpPr>
        <p:spPr>
          <a:xfrm>
            <a:off x="951721" y="1539552"/>
            <a:ext cx="9890449" cy="33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Bone is a strong and durable type of connective tissue.</a:t>
            </a:r>
          </a:p>
          <a:p>
            <a:pPr algn="l">
              <a:lnSpc>
                <a:spcPct val="150000"/>
              </a:lnSpc>
            </a:pP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It consists of:</a:t>
            </a:r>
          </a:p>
          <a:p>
            <a:pPr algn="l">
              <a:lnSpc>
                <a:spcPct val="150000"/>
              </a:lnSpc>
            </a:pP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• water (25%)</a:t>
            </a:r>
          </a:p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• organic constituents including </a:t>
            </a:r>
            <a:r>
              <a:rPr lang="en-US" sz="2400" b="0" i="1" u="none" strike="noStrike" baseline="0" dirty="0">
                <a:latin typeface="Times New Roman" panose="02020603050405020304" pitchFamily="18" charset="0"/>
              </a:rPr>
              <a:t>osteoid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(the carbon containing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part of the matrix) and bone cells (25%)</a:t>
            </a:r>
          </a:p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• inorganic constituents, mainly calcium phosphate </a:t>
            </a: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(50%).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6378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839550-72FD-4D97-8461-FCA92CA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44"/>
            <a:ext cx="6301428" cy="5041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B014A05-76B1-49C5-99B4-5EA66DECE960}"/>
              </a:ext>
            </a:extLst>
          </p:cNvPr>
          <p:cNvSpPr txBox="1"/>
          <p:nvPr/>
        </p:nvSpPr>
        <p:spPr>
          <a:xfrm>
            <a:off x="6764693" y="1998411"/>
            <a:ext cx="52368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Primary curves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thoracic and sacrococcygeal curves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retained from the original fetal curvature.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Secondary curves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cervical and lumbar curves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 after birth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B4C00B-C98A-434F-9D6C-793046425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834571"/>
            <a:ext cx="4754880" cy="5337629"/>
          </a:xfrm>
        </p:spPr>
        <p:txBody>
          <a:bodyPr/>
          <a:lstStyle/>
          <a:p>
            <a:r>
              <a:rPr lang="en-IN" sz="2800" b="1" u="sng"/>
              <a:t>Structure of a vertebra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A73F06-E93E-1D4D-A5A4-70D8123D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1003905"/>
            <a:ext cx="4754880" cy="5168295"/>
          </a:xfrm>
        </p:spPr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Inter vertebral disc</a:t>
            </a:r>
            <a:r>
              <a:rPr lang="en-IN"/>
              <a:t> lies in between each vertebrae to reduce the ware and tare </a:t>
            </a:r>
          </a:p>
          <a:p>
            <a:endParaRPr lang="en-IN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8C02D8D4-19D2-504E-BE8E-49A5A83C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05" y="2316095"/>
            <a:ext cx="4411070" cy="347310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xmlns="" id="{EA441300-0356-8B44-9CC5-92A5F0B98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77" y="2270880"/>
            <a:ext cx="3180082" cy="23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2A4C22-FE65-FF48-9AE3-443FB05D4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592668"/>
            <a:ext cx="4336724" cy="3894666"/>
          </a:xfrm>
        </p:spPr>
        <p:txBody>
          <a:bodyPr/>
          <a:lstStyle/>
          <a:p>
            <a:endParaRPr lang="en-IN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IN" b="1" u="sng"/>
          </a:p>
          <a:p>
            <a:pPr marL="0" indent="0" algn="ctr">
              <a:buNone/>
            </a:pPr>
            <a:r>
              <a:rPr lang="en-IN" sz="2800" b="1" u="sng"/>
              <a:t>Vertebral column and Spinal chord</a:t>
            </a:r>
          </a:p>
          <a:p>
            <a:endParaRPr lang="en-IN">
              <a:solidFill>
                <a:schemeClr val="accent2"/>
              </a:solidFill>
            </a:endParaRPr>
          </a:p>
          <a:p>
            <a:r>
              <a:rPr lang="en-IN">
                <a:solidFill>
                  <a:schemeClr val="accent2"/>
                </a:solidFill>
              </a:rPr>
              <a:t>Spinall chord </a:t>
            </a:r>
            <a:r>
              <a:rPr lang="en-IN"/>
              <a:t>passes through the vertebral column.</a:t>
            </a:r>
            <a:endParaRPr lang="en-US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xmlns="" id="{C8B7068C-E2E4-2D42-91A8-4C765CF7C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6043" y="592668"/>
            <a:ext cx="6610061" cy="51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75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4546F8-C6C1-4644-BF30-2B6FC1C4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Ribs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6D82E7-CD4E-DB4E-A04E-0623C67B4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096" y="2194561"/>
            <a:ext cx="6507238" cy="3977639"/>
          </a:xfrm>
        </p:spPr>
        <p:txBody>
          <a:bodyPr>
            <a:normAutofit lnSpcReduction="10000"/>
          </a:bodyPr>
          <a:lstStyle/>
          <a:p>
            <a:r>
              <a:rPr lang="en-IN"/>
              <a:t>Number of ribs – 12 pairs </a:t>
            </a:r>
          </a:p>
          <a:p>
            <a:r>
              <a:rPr lang="en-IN" u="sng"/>
              <a:t>Types of ribs</a:t>
            </a:r>
          </a:p>
          <a:p>
            <a:pPr marL="0" indent="0">
              <a:buNone/>
            </a:pPr>
            <a:r>
              <a:rPr lang="en-IN"/>
              <a:t>1. </a:t>
            </a:r>
            <a:r>
              <a:rPr lang="en-IN" b="1">
                <a:solidFill>
                  <a:schemeClr val="accent6">
                    <a:lumMod val="50000"/>
                  </a:schemeClr>
                </a:solidFill>
              </a:rPr>
              <a:t>True ribs  </a:t>
            </a:r>
            <a:r>
              <a:rPr lang="en-IN"/>
              <a:t>: Articulate directly with sternum</a:t>
            </a:r>
          </a:p>
          <a:p>
            <a:pPr marL="0" indent="0">
              <a:buNone/>
            </a:pPr>
            <a:r>
              <a:rPr lang="en-IN"/>
              <a:t>2. </a:t>
            </a:r>
            <a:r>
              <a:rPr lang="en-IN" b="1">
                <a:solidFill>
                  <a:schemeClr val="accent6">
                    <a:lumMod val="50000"/>
                  </a:schemeClr>
                </a:solidFill>
              </a:rPr>
              <a:t>False ribs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/>
              <a:t>: Doesn’t articulate</a:t>
            </a:r>
          </a:p>
          <a:p>
            <a:pPr marL="0" indent="0">
              <a:buNone/>
            </a:pPr>
            <a:r>
              <a:rPr lang="en-IN"/>
              <a:t>    </a:t>
            </a:r>
            <a:r>
              <a:rPr lang="en-IN">
                <a:solidFill>
                  <a:schemeClr val="accent1"/>
                </a:solidFill>
              </a:rPr>
              <a:t>a. 8-10</a:t>
            </a:r>
            <a:r>
              <a:rPr lang="en-IN" baseline="30000">
                <a:solidFill>
                  <a:schemeClr val="accent1"/>
                </a:solidFill>
              </a:rPr>
              <a:t>th</a:t>
            </a:r>
            <a:r>
              <a:rPr lang="en-IN">
                <a:solidFill>
                  <a:schemeClr val="accent1"/>
                </a:solidFill>
              </a:rPr>
              <a:t> rib</a:t>
            </a:r>
            <a:r>
              <a:rPr lang="en-IN"/>
              <a:t> :-  articulate with costal cartilage</a:t>
            </a:r>
          </a:p>
          <a:p>
            <a:pPr marL="0" indent="0">
              <a:buNone/>
            </a:pPr>
            <a:r>
              <a:rPr lang="en-IN"/>
              <a:t>   </a:t>
            </a:r>
            <a:r>
              <a:rPr lang="en-IN">
                <a:solidFill>
                  <a:schemeClr val="accent1"/>
                </a:solidFill>
              </a:rPr>
              <a:t> b. 11</a:t>
            </a:r>
            <a:r>
              <a:rPr lang="en-IN" baseline="30000">
                <a:solidFill>
                  <a:schemeClr val="accent1"/>
                </a:solidFill>
              </a:rPr>
              <a:t>th</a:t>
            </a:r>
            <a:r>
              <a:rPr lang="en-IN">
                <a:solidFill>
                  <a:schemeClr val="accent1"/>
                </a:solidFill>
              </a:rPr>
              <a:t> and 12</a:t>
            </a:r>
            <a:r>
              <a:rPr lang="en-IN" baseline="30000">
                <a:solidFill>
                  <a:schemeClr val="accent1"/>
                </a:solidFill>
              </a:rPr>
              <a:t>th</a:t>
            </a:r>
            <a:r>
              <a:rPr lang="en-IN">
                <a:solidFill>
                  <a:schemeClr val="accent1"/>
                </a:solidFill>
              </a:rPr>
              <a:t> rib</a:t>
            </a:r>
            <a:r>
              <a:rPr lang="en-IN"/>
              <a:t>(Floating ribs) :- No anterior connection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C084223A-386D-1B4E-A019-538DB47F2D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643" y="1560286"/>
            <a:ext cx="5285557" cy="3977639"/>
          </a:xfrm>
        </p:spPr>
      </p:pic>
    </p:spTree>
    <p:extLst>
      <p:ext uri="{BB962C8B-B14F-4D97-AF65-F5344CB8AC3E}">
        <p14:creationId xmlns:p14="http://schemas.microsoft.com/office/powerpoint/2010/main" val="352444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A77BCC-666A-354C-8E51-39530BB8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Sternum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A7D5FE68-2D81-B840-A18C-CA4174DAFA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85296" y="201843"/>
            <a:ext cx="4660288" cy="653520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C6842C6-E833-744B-A95C-8C3D446DB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46416" y="1762276"/>
            <a:ext cx="3116727" cy="5095724"/>
          </a:xfrm>
        </p:spPr>
      </p:pic>
    </p:spTree>
    <p:extLst>
      <p:ext uri="{BB962C8B-B14F-4D97-AF65-F5344CB8AC3E}">
        <p14:creationId xmlns:p14="http://schemas.microsoft.com/office/powerpoint/2010/main" val="3825474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F4EC7CCC-5223-1B4A-9D81-F926544C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24" y="943429"/>
            <a:ext cx="10963731" cy="52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703DDC2-0B41-CC48-B4C7-44D25886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004" y="690855"/>
            <a:ext cx="2738282" cy="601967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FE32509F-DDCC-9845-A130-F948A453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01" y="538237"/>
            <a:ext cx="2781017" cy="6172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77B418-6E28-BA41-98CE-874E11E48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503" y="2431142"/>
            <a:ext cx="5684994" cy="1995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200" b="1">
                <a:solidFill>
                  <a:schemeClr val="accent2"/>
                </a:solidFill>
              </a:rPr>
              <a:t>APPENDICULAR SKELETAL SYSTEM</a:t>
            </a:r>
            <a:endParaRPr lang="en-US" sz="32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963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851332DB-154A-374A-8342-8F4303289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16" y="352494"/>
            <a:ext cx="7845584" cy="6299887"/>
          </a:xfrm>
        </p:spPr>
      </p:pic>
    </p:spTree>
    <p:extLst>
      <p:ext uri="{BB962C8B-B14F-4D97-AF65-F5344CB8AC3E}">
        <p14:creationId xmlns:p14="http://schemas.microsoft.com/office/powerpoint/2010/main" val="58419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612AA-C22F-9948-A27E-46BFA7EE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32190"/>
            <a:ext cx="10058400" cy="1149048"/>
          </a:xfrm>
        </p:spPr>
        <p:txBody>
          <a:bodyPr>
            <a:normAutofit/>
          </a:bodyPr>
          <a:lstStyle/>
          <a:p>
            <a:pPr algn="ctr"/>
            <a:r>
              <a:rPr lang="en-IN"/>
              <a:t>Clavicle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FB96F2CE-0E36-A446-988E-7CDDFDA2A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20008" y="1681238"/>
            <a:ext cx="4922139" cy="4998071"/>
          </a:xfrm>
        </p:spPr>
      </p:pic>
    </p:spTree>
    <p:extLst>
      <p:ext uri="{BB962C8B-B14F-4D97-AF65-F5344CB8AC3E}">
        <p14:creationId xmlns:p14="http://schemas.microsoft.com/office/powerpoint/2010/main" val="130873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A1643-2041-B24D-B894-156AB8DD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3" y="161230"/>
            <a:ext cx="10058400" cy="1609344"/>
          </a:xfrm>
        </p:spPr>
        <p:txBody>
          <a:bodyPr/>
          <a:lstStyle/>
          <a:p>
            <a:r>
              <a:rPr lang="en-IN"/>
              <a:t>Scapula</a:t>
            </a:r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xmlns="" id="{3BEE9C7D-7CED-5340-95AB-F2FBFF2B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261" y="1351900"/>
            <a:ext cx="9698263" cy="52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8495741-E98D-584D-9627-02770E8DA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46"/>
          <a:stretch/>
        </p:blipFill>
        <p:spPr>
          <a:xfrm>
            <a:off x="0" y="931334"/>
            <a:ext cx="12010571" cy="4635500"/>
          </a:xfrm>
        </p:spPr>
      </p:pic>
    </p:spTree>
    <p:extLst>
      <p:ext uri="{BB962C8B-B14F-4D97-AF65-F5344CB8AC3E}">
        <p14:creationId xmlns:p14="http://schemas.microsoft.com/office/powerpoint/2010/main" val="1280941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2AEFEF-3AF7-254F-9011-0CE5C9C8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Bones of upper limb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FE8E45-EAFD-3945-A492-9199084608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/>
              <a:t>Clavicle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Scapula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Humerus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Radius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Ulna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Carpal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Metacarpal</a:t>
            </a:r>
          </a:p>
          <a:p>
            <a:pPr marL="457200" indent="-457200">
              <a:buFont typeface="+mj-lt"/>
              <a:buAutoNum type="arabicPeriod"/>
            </a:pPr>
            <a:r>
              <a:rPr lang="en-IN"/>
              <a:t>Phalanges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C9C1CD2E-4E72-B345-811E-6A912ABFD4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4783" y="525107"/>
            <a:ext cx="3285978" cy="5848261"/>
          </a:xfrm>
        </p:spPr>
      </p:pic>
    </p:spTree>
    <p:extLst>
      <p:ext uri="{BB962C8B-B14F-4D97-AF65-F5344CB8AC3E}">
        <p14:creationId xmlns:p14="http://schemas.microsoft.com/office/powerpoint/2010/main" val="2174543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F86440-6123-714E-88DC-3B83B711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Humerus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5BA02B2-4181-A246-AFEE-D92E253DAB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1715" y="835329"/>
            <a:ext cx="4877137" cy="5538039"/>
          </a:xfrm>
        </p:spPr>
      </p:pic>
    </p:spTree>
    <p:extLst>
      <p:ext uri="{BB962C8B-B14F-4D97-AF65-F5344CB8AC3E}">
        <p14:creationId xmlns:p14="http://schemas.microsoft.com/office/powerpoint/2010/main" val="157406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B7A6D-7C3C-D74D-BE9E-2FFBB415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Radius and ulna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EB35D03E-3FFA-A848-A123-89EF1ABA7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484632"/>
            <a:ext cx="4447592" cy="5773745"/>
          </a:xfrm>
        </p:spPr>
      </p:pic>
    </p:spTree>
    <p:extLst>
      <p:ext uri="{BB962C8B-B14F-4D97-AF65-F5344CB8AC3E}">
        <p14:creationId xmlns:p14="http://schemas.microsoft.com/office/powerpoint/2010/main" val="2648984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CC879-EAC8-2443-AECE-7BB4B133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70" y="-71749"/>
            <a:ext cx="10058400" cy="1609344"/>
          </a:xfrm>
        </p:spPr>
        <p:txBody>
          <a:bodyPr/>
          <a:lstStyle/>
          <a:p>
            <a:r>
              <a:rPr lang="en-IN"/>
              <a:t>Carpal bones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A72F898-3821-0F4D-AE2C-7319197950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8633" y="1145445"/>
            <a:ext cx="6078769" cy="472074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2A69DC-1520-FF4E-AB5C-57612CFC6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778" y="1183230"/>
            <a:ext cx="5340222" cy="510944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IN" sz="8000"/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Scaphoid.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Lunate.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Triquetrum.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Pisiform.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Trapezium.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Trapezoid.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Capitate.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8000" i="0">
                <a:solidFill>
                  <a:srgbClr val="3C4043"/>
                </a:solidFill>
                <a:effectLst/>
              </a:rPr>
              <a:t>Hamate</a:t>
            </a:r>
          </a:p>
          <a:p>
            <a:pPr marL="0" indent="0">
              <a:buNone/>
            </a:pPr>
            <a:endParaRPr lang="en-IN" sz="8000" b="0" i="0">
              <a:solidFill>
                <a:srgbClr val="222222"/>
              </a:solidFill>
              <a:effectLst/>
            </a:endParaRPr>
          </a:p>
          <a:p>
            <a:endParaRPr lang="en-IN" sz="8000" b="0" i="0">
              <a:solidFill>
                <a:srgbClr val="222222"/>
              </a:solidFill>
              <a:effectLst/>
            </a:endParaRPr>
          </a:p>
          <a:p>
            <a:endParaRPr lang="en-IN" sz="8000" b="0" i="0">
              <a:solidFill>
                <a:srgbClr val="222222"/>
              </a:solidFill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41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8BE7F-4C43-B648-ACCD-007B6E17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Metacarpal bones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9D9997B-7FD3-E341-A597-1C920DE10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816294"/>
            <a:ext cx="5440728" cy="5225411"/>
          </a:xfrm>
        </p:spPr>
      </p:pic>
    </p:spTree>
    <p:extLst>
      <p:ext uri="{BB962C8B-B14F-4D97-AF65-F5344CB8AC3E}">
        <p14:creationId xmlns:p14="http://schemas.microsoft.com/office/powerpoint/2010/main" val="390089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744-867B-9947-92FA-C014AA92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96" y="0"/>
            <a:ext cx="10058400" cy="1609344"/>
          </a:xfrm>
        </p:spPr>
        <p:txBody>
          <a:bodyPr/>
          <a:lstStyle/>
          <a:p>
            <a:pPr algn="ctr"/>
            <a:r>
              <a:rPr lang="en-IN"/>
              <a:t>Phalanges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74100A58-A84F-CE4D-BEDC-4FA86190C6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2954" y="1652162"/>
            <a:ext cx="5642722" cy="4385886"/>
          </a:xfrm>
        </p:spPr>
      </p:pic>
    </p:spTree>
    <p:extLst>
      <p:ext uri="{BB962C8B-B14F-4D97-AF65-F5344CB8AC3E}">
        <p14:creationId xmlns:p14="http://schemas.microsoft.com/office/powerpoint/2010/main" val="2963968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59DAA97B-6BEF-0145-B3B6-AB158186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37" y="1793118"/>
            <a:ext cx="10662041" cy="401259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CE82C0D5-6155-A747-A405-088B9465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2" y="0"/>
            <a:ext cx="8096403" cy="23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0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B383BA-8528-D14D-8147-2C993EF2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Pelvic bones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2F54DD2D-7C85-6F45-9852-0756A5679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46061" y="2093976"/>
            <a:ext cx="5951418" cy="3977641"/>
          </a:xfrm>
        </p:spPr>
      </p:pic>
    </p:spTree>
    <p:extLst>
      <p:ext uri="{BB962C8B-B14F-4D97-AF65-F5344CB8AC3E}">
        <p14:creationId xmlns:p14="http://schemas.microsoft.com/office/powerpoint/2010/main" val="3478077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A7BF1A-19D1-534C-9F32-CDD947976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221619"/>
            <a:ext cx="5473676" cy="4436231"/>
          </a:xfrm>
        </p:spPr>
        <p:txBody>
          <a:bodyPr>
            <a:normAutofit fontScale="85000" lnSpcReduction="20000"/>
          </a:bodyPr>
          <a:lstStyle/>
          <a:p>
            <a:r>
              <a:rPr lang="en-IN" b="1" u="sng"/>
              <a:t>HIP BONE</a:t>
            </a:r>
          </a:p>
          <a:p>
            <a:pPr marL="0" indent="0">
              <a:buNone/>
            </a:pPr>
            <a:endParaRPr lang="en-IN" b="1" u="sng"/>
          </a:p>
          <a:p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The left and right </a:t>
            </a:r>
            <a:r>
              <a:rPr lang="en-IN" b="1" i="0">
                <a:solidFill>
                  <a:srgbClr val="32323C"/>
                </a:solidFill>
                <a:effectLst/>
                <a:latin typeface="acumin-pro"/>
              </a:rPr>
              <a:t>hip bones</a:t>
            </a:r>
            <a:r>
              <a:rPr lang="en-IN">
                <a:solidFill>
                  <a:srgbClr val="32323C"/>
                </a:solidFill>
                <a:latin typeface="acumin-pro"/>
              </a:rPr>
              <a:t> are</a:t>
            </a:r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 two irregularly shaped bones that form part of the pelvic girde.</a:t>
            </a:r>
          </a:p>
          <a:p>
            <a:r>
              <a:rPr lang="en-IN">
                <a:solidFill>
                  <a:srgbClr val="32323C"/>
                </a:solidFill>
                <a:latin typeface="acumin-pro"/>
              </a:rPr>
              <a:t>Parts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Ilium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Ischium</a:t>
            </a:r>
          </a:p>
          <a:p>
            <a:pPr marL="457200" indent="-457200">
              <a:buFont typeface="+mj-lt"/>
              <a:buAutoNum type="arabicPeriod"/>
            </a:pPr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Pubis</a:t>
            </a:r>
          </a:p>
          <a:p>
            <a:pPr marL="0" indent="0">
              <a:buNone/>
            </a:pPr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Also known as..</a:t>
            </a:r>
          </a:p>
          <a:p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innominate bones</a:t>
            </a:r>
          </a:p>
          <a:p>
            <a:r>
              <a:rPr lang="en-IN" b="0" i="0">
                <a:solidFill>
                  <a:srgbClr val="32323C"/>
                </a:solidFill>
                <a:effectLst/>
                <a:latin typeface="acumin-pro"/>
              </a:rPr>
              <a:t> pelvic bones</a:t>
            </a:r>
            <a:endParaRPr lang="en-US" b="1" u="sng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DD9D1158-0779-924A-AC26-AAF703343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116" y="1679575"/>
            <a:ext cx="3755255" cy="3978275"/>
          </a:xfrm>
        </p:spPr>
      </p:pic>
    </p:spTree>
    <p:extLst>
      <p:ext uri="{BB962C8B-B14F-4D97-AF65-F5344CB8AC3E}">
        <p14:creationId xmlns:p14="http://schemas.microsoft.com/office/powerpoint/2010/main" val="157644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B5326-F396-7443-8397-3084D3A1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Bones of lower limb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4093CE-769A-1E47-BAD7-BF66D157FC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Pelvic bones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Femur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Patella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Tibia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Fibula 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Tarsal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Metatarsal</a:t>
            </a:r>
          </a:p>
          <a:p>
            <a:pPr marL="457200" indent="-457200">
              <a:buAutoNum type="arabicPeriod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Phalanges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52F65A17-6091-4443-A369-F500B479A1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1490" y="1299827"/>
            <a:ext cx="5398455" cy="5180390"/>
          </a:xfrm>
        </p:spPr>
      </p:pic>
    </p:spTree>
    <p:extLst>
      <p:ext uri="{BB962C8B-B14F-4D97-AF65-F5344CB8AC3E}">
        <p14:creationId xmlns:p14="http://schemas.microsoft.com/office/powerpoint/2010/main" val="296807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53C511-3E08-73EB-DA19-53CF359183A4}"/>
              </a:ext>
            </a:extLst>
          </p:cNvPr>
          <p:cNvSpPr txBox="1"/>
          <p:nvPr/>
        </p:nvSpPr>
        <p:spPr>
          <a:xfrm>
            <a:off x="1558212" y="1259633"/>
            <a:ext cx="8388221" cy="338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BONE CELLS </a:t>
            </a:r>
            <a:endParaRPr lang="en-IN" sz="24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•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Functional unit of bone is called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osteocyte. </a:t>
            </a:r>
          </a:p>
          <a:p>
            <a:pPr>
              <a:lnSpc>
                <a:spcPct val="20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• It develops from germ cells called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osteoblasts. </a:t>
            </a:r>
          </a:p>
          <a:p>
            <a:pPr>
              <a:lnSpc>
                <a:spcPct val="20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• The repairing cells of bones are called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osteoclasts. </a:t>
            </a:r>
          </a:p>
        </p:txBody>
      </p:sp>
    </p:spTree>
    <p:extLst>
      <p:ext uri="{BB962C8B-B14F-4D97-AF65-F5344CB8AC3E}">
        <p14:creationId xmlns:p14="http://schemas.microsoft.com/office/powerpoint/2010/main" val="26138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570F2-BFA9-5943-BFEC-F20930A4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Femur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BEBADF2-2405-4E48-BB8A-ACABD0A605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8745" y="1031757"/>
            <a:ext cx="5254105" cy="5254105"/>
          </a:xfrm>
        </p:spPr>
      </p:pic>
    </p:spTree>
    <p:extLst>
      <p:ext uri="{BB962C8B-B14F-4D97-AF65-F5344CB8AC3E}">
        <p14:creationId xmlns:p14="http://schemas.microsoft.com/office/powerpoint/2010/main" val="420534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ADFF86-AE9F-8D47-A56E-7F1BB05A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Patella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BAB3938-AA99-A54A-908E-EAACA9E935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8875" y="2093976"/>
            <a:ext cx="5294249" cy="3294796"/>
          </a:xfrm>
        </p:spPr>
      </p:pic>
    </p:spTree>
    <p:extLst>
      <p:ext uri="{BB962C8B-B14F-4D97-AF65-F5344CB8AC3E}">
        <p14:creationId xmlns:p14="http://schemas.microsoft.com/office/powerpoint/2010/main" val="1841952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FC6AC-55CF-054C-B75F-4E55EE9F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Tibia and fibula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5BCCEED7-5291-9749-A24B-091BC9CA4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6530" y="1289304"/>
            <a:ext cx="5383817" cy="5128381"/>
          </a:xfrm>
        </p:spPr>
      </p:pic>
    </p:spTree>
    <p:extLst>
      <p:ext uri="{BB962C8B-B14F-4D97-AF65-F5344CB8AC3E}">
        <p14:creationId xmlns:p14="http://schemas.microsoft.com/office/powerpoint/2010/main" val="249529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CB329-F857-8B42-9150-CDFFE4AE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Tarsal bones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755BBE1B-479D-CA4F-B012-5E800F6D54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41936" y="1710751"/>
            <a:ext cx="5742065" cy="39776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788530B-91A3-B744-93F1-265168662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1367" y="1710751"/>
            <a:ext cx="5501204" cy="4820678"/>
          </a:xfrm>
        </p:spPr>
        <p:txBody>
          <a:bodyPr>
            <a:normAutofit/>
          </a:bodyPr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0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Tarsal bone are 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calcaneus, 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Talus</a:t>
            </a:r>
          </a:p>
          <a:p>
            <a:pPr marL="457200" indent="-457200">
              <a:buFont typeface="+mj-lt"/>
              <a:buAutoNum type="arabicPeriod"/>
            </a:pPr>
            <a:r>
              <a:rPr lang="en-IN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Cuboid</a:t>
            </a: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Navicular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Medial cuneiform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 cuneiform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lateral cuneiform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40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34595-18E4-BD45-9D17-7EE134BC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Metatarsal bones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BF7849E-37C2-0544-8939-D7A0B40859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8321"/>
            <a:ext cx="5181600" cy="4025946"/>
          </a:xfrm>
        </p:spPr>
      </p:pic>
    </p:spTree>
    <p:extLst>
      <p:ext uri="{BB962C8B-B14F-4D97-AF65-F5344CB8AC3E}">
        <p14:creationId xmlns:p14="http://schemas.microsoft.com/office/powerpoint/2010/main" val="2612353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3AA36E-0F95-0F40-93DF-30F0B00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Phalanges of foot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26488E8-7EEA-3A4C-8C79-E29EFA6668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6078" y="1825625"/>
            <a:ext cx="4745843" cy="4351338"/>
          </a:xfrm>
        </p:spPr>
      </p:pic>
    </p:spTree>
    <p:extLst>
      <p:ext uri="{BB962C8B-B14F-4D97-AF65-F5344CB8AC3E}">
        <p14:creationId xmlns:p14="http://schemas.microsoft.com/office/powerpoint/2010/main" val="2779948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ECC453-E5E8-0D4D-BADA-6EE936D5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9211104" cy="5224321"/>
          </a:xfrm>
        </p:spPr>
        <p:txBody>
          <a:bodyPr/>
          <a:lstStyle/>
          <a:p>
            <a:pPr algn="ctr"/>
            <a:r>
              <a:rPr lang="en-IN" b="1" dirty="0"/>
              <a:t>Disorders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646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AE2AF3E-F112-E444-B864-C78676673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301"/>
          <a:stretch/>
        </p:blipFill>
        <p:spPr>
          <a:xfrm>
            <a:off x="0" y="504144"/>
            <a:ext cx="12015787" cy="103195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A0B811FC-C956-1F4A-8D6D-0156CAF1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22" y="1536095"/>
            <a:ext cx="6081636" cy="4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7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1387D9B-5EAA-4C4C-87FF-DAF6A1B9D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60"/>
          <a:stretch/>
        </p:blipFill>
        <p:spPr>
          <a:xfrm>
            <a:off x="899432" y="645581"/>
            <a:ext cx="8798104" cy="62441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ECA54D01-EAFF-8F43-AE43-3C054576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310" y="1923898"/>
            <a:ext cx="5715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78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C6A08779-8A80-2844-B6A1-38FA8B71C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69"/>
          <a:stretch/>
        </p:blipFill>
        <p:spPr>
          <a:xfrm>
            <a:off x="443518" y="720800"/>
            <a:ext cx="10897013" cy="94834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0F338C5F-C083-EF44-A94A-DC6A1D21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34" y="877425"/>
            <a:ext cx="7005713" cy="52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3D9F262-F3E9-3D48-A8CB-06250158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5" y="1076477"/>
            <a:ext cx="12093490" cy="4680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1DBD2E-6C70-4A9C-994A-AC643DB0E9E5}"/>
              </a:ext>
            </a:extLst>
          </p:cNvPr>
          <p:cNvSpPr txBox="1"/>
          <p:nvPr/>
        </p:nvSpPr>
        <p:spPr>
          <a:xfrm>
            <a:off x="2754864" y="1434195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latin typeface="Arial" panose="020B0604020202020204" pitchFamily="34" charset="0"/>
              </a:rPr>
              <a:t>(Osteogenesis)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7414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4FD7A78-DBD2-0F48-BD77-57DD65E81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75" b="35464"/>
          <a:stretch/>
        </p:blipFill>
        <p:spPr>
          <a:xfrm>
            <a:off x="446627" y="822476"/>
            <a:ext cx="11298746" cy="99785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7031BFBA-16D7-C64C-8D57-14F301B8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93" y="1820333"/>
            <a:ext cx="6981813" cy="40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8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1B181B6C-F2EE-8B4E-965E-A5B4EB80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64"/>
          <a:stretch/>
        </p:blipFill>
        <p:spPr>
          <a:xfrm>
            <a:off x="434218" y="147486"/>
            <a:ext cx="10291809" cy="12434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8D8A2BAD-3353-594C-8214-979BE94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08" y="1525020"/>
            <a:ext cx="7643074" cy="45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0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056171FC-06C3-324D-8EA7-9720F146C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22"/>
          <a:stretch/>
        </p:blipFill>
        <p:spPr>
          <a:xfrm>
            <a:off x="3749524" y="2322286"/>
            <a:ext cx="4632030" cy="453571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92A13888-691D-0E4C-BE43-74673B462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16093" r="15865" b="27959"/>
          <a:stretch/>
        </p:blipFill>
        <p:spPr>
          <a:xfrm>
            <a:off x="0" y="636284"/>
            <a:ext cx="12216191" cy="13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66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A55F220E-10A7-434F-8218-FA9FB7CB9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6"/>
          <a:stretch/>
        </p:blipFill>
        <p:spPr>
          <a:xfrm>
            <a:off x="412647" y="509661"/>
            <a:ext cx="11366705" cy="107481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C88E440E-D469-214D-A96B-E1207F2D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76" y="1257905"/>
            <a:ext cx="3164185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52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01A759E0-C519-4540-AD27-6AF759EA3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5"/>
          <a:stretch/>
        </p:blipFill>
        <p:spPr>
          <a:xfrm>
            <a:off x="633942" y="471487"/>
            <a:ext cx="10383534" cy="62917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C12CAFCE-5354-6D47-9330-86363468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87" y="1276047"/>
            <a:ext cx="722732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40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F6EDBC96-F665-9540-A911-E17345FD0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088"/>
          <a:stretch/>
        </p:blipFill>
        <p:spPr>
          <a:xfrm>
            <a:off x="-76468" y="725715"/>
            <a:ext cx="12268468" cy="75588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41612C76-3223-054D-8FB7-CAB0A363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50" y="1728407"/>
            <a:ext cx="6411992" cy="51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2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890C3916-8A55-444F-BFF6-EFA4A376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58" y="570440"/>
            <a:ext cx="10770676" cy="209051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0583E818-9B0F-E449-8DC5-D6A58A42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00" y="1605718"/>
            <a:ext cx="7868455" cy="44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81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ABF165-BF3D-BDC5-7F02-56E25699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1" y="1032588"/>
            <a:ext cx="4783494" cy="47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7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E5A2F50-B942-7C4D-A682-0E563DCC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0166"/>
          <a:stretch/>
        </p:blipFill>
        <p:spPr>
          <a:xfrm>
            <a:off x="1348313" y="653144"/>
            <a:ext cx="9495373" cy="4758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0C408D-C130-4142-987E-8E5E7B609322}"/>
              </a:ext>
            </a:extLst>
          </p:cNvPr>
          <p:cNvSpPr txBox="1"/>
          <p:nvPr/>
        </p:nvSpPr>
        <p:spPr>
          <a:xfrm>
            <a:off x="4598655" y="178875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(cortical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40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93A26833-83A5-EE46-9DE1-50D0478AB7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75720" y="1167296"/>
            <a:ext cx="7640559" cy="4750906"/>
          </a:xfrm>
        </p:spPr>
      </p:pic>
    </p:spTree>
    <p:extLst>
      <p:ext uri="{BB962C8B-B14F-4D97-AF65-F5344CB8AC3E}">
        <p14:creationId xmlns:p14="http://schemas.microsoft.com/office/powerpoint/2010/main" val="107416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28AF6371-0055-014C-BB49-3C1E3DB3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30" y="1511614"/>
            <a:ext cx="10970788" cy="175439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6810F70C-02B6-5F44-8A4C-CED3CD4A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54" y="2833961"/>
            <a:ext cx="4313994" cy="38172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9AF1D7-02C0-7C4E-A629-4F5CA035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82" y="0"/>
            <a:ext cx="10058400" cy="1609344"/>
          </a:xfrm>
        </p:spPr>
        <p:txBody>
          <a:bodyPr/>
          <a:lstStyle/>
          <a:p>
            <a:r>
              <a:rPr lang="en-IN"/>
              <a:t>Harversian canal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7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441</Words>
  <Application>Microsoft Office PowerPoint</Application>
  <PresentationFormat>Custom</PresentationFormat>
  <Paragraphs>169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SKELETAL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Harversian canal</vt:lpstr>
      <vt:lpstr>TrabEculae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AXIAL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Vertebral column</vt:lpstr>
      <vt:lpstr>PowerPoint Presentation</vt:lpstr>
      <vt:lpstr>PowerPoint Presentation</vt:lpstr>
      <vt:lpstr>PowerPoint Presentation</vt:lpstr>
      <vt:lpstr>PowerPoint Presentation</vt:lpstr>
      <vt:lpstr>Ribs</vt:lpstr>
      <vt:lpstr>Sternum</vt:lpstr>
      <vt:lpstr>PowerPoint Presentation</vt:lpstr>
      <vt:lpstr>PowerPoint Presentation</vt:lpstr>
      <vt:lpstr>PowerPoint Presentation</vt:lpstr>
      <vt:lpstr>Clavicle</vt:lpstr>
      <vt:lpstr>Scapula</vt:lpstr>
      <vt:lpstr>Bones of upper limb</vt:lpstr>
      <vt:lpstr>Humerus</vt:lpstr>
      <vt:lpstr>Radius and ulna</vt:lpstr>
      <vt:lpstr>Carpal bones</vt:lpstr>
      <vt:lpstr>Metacarpal bones</vt:lpstr>
      <vt:lpstr>Phalanges</vt:lpstr>
      <vt:lpstr>PowerPoint Presentation</vt:lpstr>
      <vt:lpstr>Pelvic bones</vt:lpstr>
      <vt:lpstr>PowerPoint Presentation</vt:lpstr>
      <vt:lpstr>Bones of lower limb</vt:lpstr>
      <vt:lpstr>Femur</vt:lpstr>
      <vt:lpstr>Patella</vt:lpstr>
      <vt:lpstr>Tibia and fibula</vt:lpstr>
      <vt:lpstr>Tarsal bones</vt:lpstr>
      <vt:lpstr>Metatarsal bones</vt:lpstr>
      <vt:lpstr>Phalanges of foot</vt:lpstr>
      <vt:lpstr>Disorders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SKELETAL SYSTEM</dc:title>
  <dc:creator>Unknown User</dc:creator>
  <cp:lastModifiedBy>RAFA-INS6</cp:lastModifiedBy>
  <cp:revision>21</cp:revision>
  <dcterms:created xsi:type="dcterms:W3CDTF">2020-04-29T07:50:52Z</dcterms:created>
  <dcterms:modified xsi:type="dcterms:W3CDTF">2022-08-22T05:46:55Z</dcterms:modified>
</cp:coreProperties>
</file>